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  <p:sldId id="267" r:id="rId12"/>
    <p:sldId id="262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D2BF-474E-412F-AE7D-C0E9CA19B2CA}" type="datetimeFigureOut">
              <a:rPr lang="tr-TR" smtClean="0"/>
              <a:t>4.06.2022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7290A7A-8591-459B-B2B7-72758AFB5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214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D2BF-474E-412F-AE7D-C0E9CA19B2CA}" type="datetimeFigureOut">
              <a:rPr lang="tr-TR" smtClean="0"/>
              <a:t>4.06.2022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290A7A-8591-459B-B2B7-72758AFB5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690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D2BF-474E-412F-AE7D-C0E9CA19B2CA}" type="datetimeFigureOut">
              <a:rPr lang="tr-TR" smtClean="0"/>
              <a:t>4.06.2022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290A7A-8591-459B-B2B7-72758AFB5008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010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D2BF-474E-412F-AE7D-C0E9CA19B2CA}" type="datetimeFigureOut">
              <a:rPr lang="tr-TR" smtClean="0"/>
              <a:t>4.06.2022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290A7A-8591-459B-B2B7-72758AFB5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1933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D2BF-474E-412F-AE7D-C0E9CA19B2CA}" type="datetimeFigureOut">
              <a:rPr lang="tr-TR" smtClean="0"/>
              <a:t>4.06.2022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290A7A-8591-459B-B2B7-72758AFB5008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932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D2BF-474E-412F-AE7D-C0E9CA19B2CA}" type="datetimeFigureOut">
              <a:rPr lang="tr-TR" smtClean="0"/>
              <a:t>4.06.2022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290A7A-8591-459B-B2B7-72758AFB5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6570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D2BF-474E-412F-AE7D-C0E9CA19B2CA}" type="datetimeFigureOut">
              <a:rPr lang="tr-TR" smtClean="0"/>
              <a:t>4.06.2022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0A7A-8591-459B-B2B7-72758AFB5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4176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D2BF-474E-412F-AE7D-C0E9CA19B2CA}" type="datetimeFigureOut">
              <a:rPr lang="tr-TR" smtClean="0"/>
              <a:t>4.06.2022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0A7A-8591-459B-B2B7-72758AFB5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492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D2BF-474E-412F-AE7D-C0E9CA19B2CA}" type="datetimeFigureOut">
              <a:rPr lang="tr-TR" smtClean="0"/>
              <a:t>4.06.2022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0A7A-8591-459B-B2B7-72758AFB5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972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D2BF-474E-412F-AE7D-C0E9CA19B2CA}" type="datetimeFigureOut">
              <a:rPr lang="tr-TR" smtClean="0"/>
              <a:t>4.06.2022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290A7A-8591-459B-B2B7-72758AFB5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7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D2BF-474E-412F-AE7D-C0E9CA19B2CA}" type="datetimeFigureOut">
              <a:rPr lang="tr-TR" smtClean="0"/>
              <a:t>4.06.2022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290A7A-8591-459B-B2B7-72758AFB5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426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D2BF-474E-412F-AE7D-C0E9CA19B2CA}" type="datetimeFigureOut">
              <a:rPr lang="tr-TR" smtClean="0"/>
              <a:t>4.06.2022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290A7A-8591-459B-B2B7-72758AFB5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752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D2BF-474E-412F-AE7D-C0E9CA19B2CA}" type="datetimeFigureOut">
              <a:rPr lang="tr-TR" smtClean="0"/>
              <a:t>4.06.2022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0A7A-8591-459B-B2B7-72758AFB5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06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D2BF-474E-412F-AE7D-C0E9CA19B2CA}" type="datetimeFigureOut">
              <a:rPr lang="tr-TR" smtClean="0"/>
              <a:t>4.06.2022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0A7A-8591-459B-B2B7-72758AFB5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27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D2BF-474E-412F-AE7D-C0E9CA19B2CA}" type="datetimeFigureOut">
              <a:rPr lang="tr-TR" smtClean="0"/>
              <a:t>4.06.2022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0A7A-8591-459B-B2B7-72758AFB5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931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D2BF-474E-412F-AE7D-C0E9CA19B2CA}" type="datetimeFigureOut">
              <a:rPr lang="tr-TR" smtClean="0"/>
              <a:t>4.06.2022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290A7A-8591-459B-B2B7-72758AFB5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084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DD2BF-474E-412F-AE7D-C0E9CA19B2CA}" type="datetimeFigureOut">
              <a:rPr lang="tr-TR" smtClean="0"/>
              <a:t>4.06.2022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7290A7A-8591-459B-B2B7-72758AFB50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268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CD2C49-931F-A4CE-FD42-6A281D6C0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67076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Arial Black" panose="020B0A04020102020204" pitchFamily="34" charset="0"/>
              </a:rPr>
              <a:t>NEW DANGER FOR THE YOUTH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224C3C4-8B1C-6EF5-5D22-6013F8679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61959" y="5046661"/>
            <a:ext cx="14297891" cy="165576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6148" name="Picture 4" descr="Cyber-bullying-01">
            <a:extLst>
              <a:ext uri="{FF2B5EF4-FFF2-40B4-BE49-F238E27FC236}">
                <a16:creationId xmlns:a16="http://schemas.microsoft.com/office/drawing/2014/main" id="{EDD63E24-C22D-6FF0-8107-6392E21C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58" y="1989439"/>
            <a:ext cx="9370541" cy="471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465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A04A94-50CD-DCEC-ED59-42350145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>
                <a:latin typeface="Arial Black" panose="020B0A04020102020204" pitchFamily="34" charset="0"/>
              </a:rPr>
              <a:t>Why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Don’t</a:t>
            </a:r>
            <a:r>
              <a:rPr lang="tr-TR" dirty="0">
                <a:latin typeface="Arial Black" panose="020B0A04020102020204" pitchFamily="34" charset="0"/>
              </a:rPr>
              <a:t> Kids Report </a:t>
            </a:r>
            <a:r>
              <a:rPr lang="tr-TR" dirty="0" err="1">
                <a:latin typeface="Arial Black" panose="020B0A04020102020204" pitchFamily="34" charset="0"/>
              </a:rPr>
              <a:t>Cyberbullying</a:t>
            </a:r>
            <a:r>
              <a:rPr lang="tr-TR" dirty="0">
                <a:latin typeface="Arial Black" panose="020B0A04020102020204" pitchFamily="34" charset="0"/>
              </a:rPr>
              <a:t>?</a:t>
            </a:r>
            <a:endParaRPr lang="tr-TR" dirty="0"/>
          </a:p>
        </p:txBody>
      </p:sp>
      <p:pic>
        <p:nvPicPr>
          <p:cNvPr id="11266" name="Picture 2" descr="graphic that show why kids don't tell their parents about cyberbullying">
            <a:extLst>
              <a:ext uri="{FF2B5EF4-FFF2-40B4-BE49-F238E27FC236}">
                <a16:creationId xmlns:a16="http://schemas.microsoft.com/office/drawing/2014/main" id="{E7E16ACD-6717-D9F7-5D0D-C948AE7D4F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2" b="17805"/>
          <a:stretch/>
        </p:blipFill>
        <p:spPr bwMode="auto">
          <a:xfrm>
            <a:off x="1179095" y="1961147"/>
            <a:ext cx="9601200" cy="427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352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A04A94-50CD-DCEC-ED59-42350145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>
                <a:latin typeface="Arial Black" panose="020B0A04020102020204" pitchFamily="34" charset="0"/>
              </a:rPr>
              <a:t>Why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Don’t</a:t>
            </a:r>
            <a:r>
              <a:rPr lang="tr-TR" dirty="0">
                <a:latin typeface="Arial Black" panose="020B0A04020102020204" pitchFamily="34" charset="0"/>
              </a:rPr>
              <a:t> Kids Report </a:t>
            </a:r>
            <a:r>
              <a:rPr lang="tr-TR" dirty="0" err="1">
                <a:latin typeface="Arial Black" panose="020B0A04020102020204" pitchFamily="34" charset="0"/>
              </a:rPr>
              <a:t>Cyberbullying</a:t>
            </a:r>
            <a:r>
              <a:rPr lang="tr-TR" dirty="0">
                <a:latin typeface="Arial Black" panose="020B0A04020102020204" pitchFamily="34" charset="0"/>
              </a:rPr>
              <a:t>?</a:t>
            </a:r>
            <a:endParaRPr lang="tr-TR" dirty="0"/>
          </a:p>
        </p:txBody>
      </p:sp>
      <p:pic>
        <p:nvPicPr>
          <p:cNvPr id="12290" name="Picture 2" descr="graphic that show why kids don't tell their parents about cyberbullying">
            <a:extLst>
              <a:ext uri="{FF2B5EF4-FFF2-40B4-BE49-F238E27FC236}">
                <a16:creationId xmlns:a16="http://schemas.microsoft.com/office/drawing/2014/main" id="{524B77A4-8E5A-5060-22C8-633A2D4578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71"/>
          <a:stretch/>
        </p:blipFill>
        <p:spPr bwMode="auto">
          <a:xfrm>
            <a:off x="2261937" y="1904999"/>
            <a:ext cx="8530389" cy="37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82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D91598-ED55-E895-30D7-A3009ED0E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tr-TR" sz="32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</a:br>
            <a:r>
              <a:rPr lang="en-US" sz="3200" b="0" i="0" dirty="0" err="1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Wh</a:t>
            </a:r>
            <a:r>
              <a:rPr lang="tr-TR" sz="32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at </a:t>
            </a:r>
            <a:r>
              <a:rPr lang="tr-TR" sz="3200" dirty="0" err="1">
                <a:solidFill>
                  <a:srgbClr val="333333"/>
                </a:solidFill>
                <a:latin typeface="Arial Black" panose="020B0A04020102020204" pitchFamily="34" charset="0"/>
              </a:rPr>
              <a:t>S</a:t>
            </a:r>
            <a:r>
              <a:rPr lang="tr-TR" sz="3200" b="0" i="0" dirty="0" err="1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hould</a:t>
            </a:r>
            <a:r>
              <a:rPr lang="tr-TR" sz="32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 I Do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tr-TR" sz="32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I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f </a:t>
            </a:r>
            <a:r>
              <a:rPr lang="tr-TR" sz="3200" dirty="0">
                <a:solidFill>
                  <a:srgbClr val="333333"/>
                </a:solidFill>
                <a:latin typeface="Arial Black" panose="020B0A04020102020204" pitchFamily="34" charset="0"/>
              </a:rPr>
              <a:t>S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omeone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tr-TR" sz="32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I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s </a:t>
            </a:r>
            <a:r>
              <a:rPr lang="tr-TR" sz="3200" dirty="0">
                <a:solidFill>
                  <a:srgbClr val="333333"/>
                </a:solidFill>
                <a:latin typeface="Arial Black" panose="020B0A04020102020204" pitchFamily="34" charset="0"/>
              </a:rPr>
              <a:t>B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ullying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tr-TR" sz="32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M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e </a:t>
            </a:r>
            <a:r>
              <a:rPr lang="tr-TR" sz="3200" dirty="0">
                <a:solidFill>
                  <a:srgbClr val="333333"/>
                </a:solidFill>
                <a:latin typeface="Arial Black" panose="020B0A04020102020204" pitchFamily="34" charset="0"/>
              </a:rPr>
              <a:t>O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nline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? </a:t>
            </a:r>
            <a:br>
              <a:rPr lang="en-US" sz="32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</a:br>
            <a:endParaRPr lang="tr-TR" sz="3200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64AA77-2C3C-DC4E-2882-4AC029AD8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03232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tr-TR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0" indent="0" algn="l">
              <a:buNone/>
            </a:pPr>
            <a:r>
              <a:rPr lang="tr-TR" dirty="0">
                <a:solidFill>
                  <a:srgbClr val="333333"/>
                </a:solidFill>
                <a:latin typeface="Roboto" panose="02000000000000000000" pitchFamily="2" charset="0"/>
              </a:rPr>
              <a:t>S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eek help from someone you trust such as your parents, a close family member or another trusted adult.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 your school</a:t>
            </a:r>
            <a:r>
              <a:rPr lang="tr-T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reach out to a counsellor, the sports coach or your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favourite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teacher.</a:t>
            </a:r>
            <a:endParaRPr lang="tr-TR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r>
              <a:rPr lang="tr-T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lock the bully and report their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behaviour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on the platform itself. </a:t>
            </a:r>
            <a:endParaRPr lang="tr-TR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r>
              <a:rPr lang="tr-TR" dirty="0">
                <a:solidFill>
                  <a:srgbClr val="333333"/>
                </a:solidFill>
                <a:latin typeface="Roboto" panose="02000000000000000000" pitchFamily="2" charset="0"/>
              </a:rPr>
              <a:t>C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ollect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evidence – text messages and screen shots of social media posts – to show what’s been going on.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170" name="Picture 2" descr="Snapchat | How To | ProPakistani">
            <a:extLst>
              <a:ext uri="{FF2B5EF4-FFF2-40B4-BE49-F238E27FC236}">
                <a16:creationId xmlns:a16="http://schemas.microsoft.com/office/drawing/2014/main" id="{82AA4493-E7D1-277E-4BDC-C6D0CD789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43" y="2278146"/>
            <a:ext cx="4712369" cy="347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k: Yukarı Bükülü 3">
            <a:extLst>
              <a:ext uri="{FF2B5EF4-FFF2-40B4-BE49-F238E27FC236}">
                <a16:creationId xmlns:a16="http://schemas.microsoft.com/office/drawing/2014/main" id="{3FBF08C2-9AFE-FFBE-121B-23955326F469}"/>
              </a:ext>
            </a:extLst>
          </p:cNvPr>
          <p:cNvSpPr/>
          <p:nvPr/>
        </p:nvSpPr>
        <p:spPr>
          <a:xfrm>
            <a:off x="5570621" y="4307305"/>
            <a:ext cx="1503947" cy="360948"/>
          </a:xfrm>
          <a:prstGeom prst="curvedUpArrow">
            <a:avLst>
              <a:gd name="adj1" fmla="val 25000"/>
              <a:gd name="adj2" fmla="val 50000"/>
              <a:gd name="adj3" fmla="val 2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3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746BE2-128B-1316-BAE6-57A3D097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tr-TR" b="0" i="1" dirty="0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</a:br>
            <a:r>
              <a:rPr lang="en-US" b="1" i="1" dirty="0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For </a:t>
            </a:r>
            <a:r>
              <a:rPr lang="tr-TR" b="1" i="1" dirty="0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B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ullying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 </a:t>
            </a:r>
            <a:r>
              <a:rPr lang="tr-TR" b="1" i="1" dirty="0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T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o </a:t>
            </a:r>
            <a:r>
              <a:rPr lang="tr-TR" b="1" i="1" dirty="0">
                <a:solidFill>
                  <a:srgbClr val="333333"/>
                </a:solidFill>
                <a:latin typeface="PT Serif" panose="020B0604020202020204" pitchFamily="18" charset="-94"/>
              </a:rPr>
              <a:t>S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top, </a:t>
            </a:r>
            <a:r>
              <a:rPr lang="tr-TR" b="1" i="1" dirty="0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I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t </a:t>
            </a:r>
            <a:r>
              <a:rPr lang="tr-TR" b="1" i="1" dirty="0">
                <a:solidFill>
                  <a:srgbClr val="333333"/>
                </a:solidFill>
                <a:latin typeface="PT Serif" panose="020B0604020202020204" pitchFamily="18" charset="-94"/>
              </a:rPr>
              <a:t>N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eeds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 </a:t>
            </a:r>
            <a:r>
              <a:rPr lang="tr-TR" b="1" i="1" dirty="0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T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o </a:t>
            </a:r>
            <a:r>
              <a:rPr lang="tr-TR" b="1" i="1" dirty="0">
                <a:solidFill>
                  <a:srgbClr val="333333"/>
                </a:solidFill>
                <a:latin typeface="PT Serif" panose="020B0604020202020204" pitchFamily="18" charset="-94"/>
              </a:rPr>
              <a:t>B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e </a:t>
            </a:r>
            <a:r>
              <a:rPr lang="tr-TR" b="1" i="1" dirty="0">
                <a:solidFill>
                  <a:srgbClr val="333333"/>
                </a:solidFill>
                <a:latin typeface="PT Serif" panose="020B0604020202020204" pitchFamily="18" charset="-94"/>
              </a:rPr>
              <a:t>I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dentified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 </a:t>
            </a:r>
            <a:r>
              <a:rPr lang="tr-TR" b="1" i="1" dirty="0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A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nd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 </a:t>
            </a:r>
            <a:r>
              <a:rPr lang="tr-TR" b="1" i="1" dirty="0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R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eporting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 </a:t>
            </a:r>
            <a:r>
              <a:rPr lang="tr-TR" b="1" i="1" dirty="0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I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t </a:t>
            </a:r>
            <a:r>
              <a:rPr lang="tr-TR" b="1" i="1" dirty="0">
                <a:solidFill>
                  <a:srgbClr val="333333"/>
                </a:solidFill>
                <a:latin typeface="PT Serif" panose="020B0604020202020204" pitchFamily="18" charset="-94"/>
              </a:rPr>
              <a:t>I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s </a:t>
            </a:r>
            <a:r>
              <a:rPr lang="tr-TR" b="1" i="1" dirty="0">
                <a:solidFill>
                  <a:srgbClr val="333333"/>
                </a:solidFill>
                <a:latin typeface="PT Serif" panose="020B0604020202020204" pitchFamily="18" charset="-94"/>
              </a:rPr>
              <a:t>K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ey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B0604020202020204" pitchFamily="18" charset="-94"/>
              </a:rPr>
              <a:t>.</a:t>
            </a:r>
            <a:br>
              <a:rPr lang="tr-TR" b="1" dirty="0"/>
            </a:br>
            <a:endParaRPr lang="tr-TR" b="1" dirty="0"/>
          </a:p>
        </p:txBody>
      </p:sp>
      <p:pic>
        <p:nvPicPr>
          <p:cNvPr id="13316" name="Picture 4" descr="4 Ways to Report Cyberbullying - wikiHow">
            <a:extLst>
              <a:ext uri="{FF2B5EF4-FFF2-40B4-BE49-F238E27FC236}">
                <a16:creationId xmlns:a16="http://schemas.microsoft.com/office/drawing/2014/main" id="{5E47DE0D-CB70-D806-7339-B1055431C5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11" y="1690687"/>
            <a:ext cx="7856621" cy="461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49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B57855-3167-A8CD-70D9-6A5AED55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We </a:t>
            </a:r>
            <a:r>
              <a:rPr lang="tr-TR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N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eed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 </a:t>
            </a:r>
            <a:r>
              <a:rPr lang="tr-TR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T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o </a:t>
            </a:r>
            <a:r>
              <a:rPr lang="tr-TR" b="1" i="1" dirty="0">
                <a:solidFill>
                  <a:srgbClr val="333333"/>
                </a:solidFill>
                <a:latin typeface="PT Serif" panose="020A0603040505020204" pitchFamily="18" charset="-94"/>
              </a:rPr>
              <a:t>B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e </a:t>
            </a:r>
            <a:r>
              <a:rPr lang="tr-TR" b="1" i="1" dirty="0">
                <a:solidFill>
                  <a:srgbClr val="333333"/>
                </a:solidFill>
                <a:latin typeface="PT Serif" panose="020A0603040505020204" pitchFamily="18" charset="-94"/>
              </a:rPr>
              <a:t>T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houghtful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 </a:t>
            </a:r>
            <a:r>
              <a:rPr lang="tr-TR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A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bout </a:t>
            </a:r>
            <a:r>
              <a:rPr lang="tr-TR" b="1" i="1" dirty="0">
                <a:solidFill>
                  <a:srgbClr val="333333"/>
                </a:solidFill>
                <a:latin typeface="PT Serif" panose="020A0603040505020204" pitchFamily="18" charset="-94"/>
              </a:rPr>
              <a:t>W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hat </a:t>
            </a:r>
            <a:r>
              <a:rPr lang="tr-TR" b="1" i="1" dirty="0">
                <a:solidFill>
                  <a:srgbClr val="333333"/>
                </a:solidFill>
                <a:latin typeface="PT Serif" panose="020A0603040505020204" pitchFamily="18" charset="-94"/>
              </a:rPr>
              <a:t>W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e </a:t>
            </a:r>
            <a:r>
              <a:rPr lang="tr-TR" b="1" i="1" dirty="0">
                <a:solidFill>
                  <a:srgbClr val="333333"/>
                </a:solidFill>
                <a:latin typeface="PT Serif" panose="020A0603040505020204" pitchFamily="18" charset="-94"/>
              </a:rPr>
              <a:t>S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hare </a:t>
            </a:r>
            <a:r>
              <a:rPr lang="tr-TR" b="1" i="1" dirty="0">
                <a:solidFill>
                  <a:srgbClr val="333333"/>
                </a:solidFill>
                <a:latin typeface="PT Serif" panose="020A0603040505020204" pitchFamily="18" charset="-94"/>
              </a:rPr>
              <a:t>O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r </a:t>
            </a:r>
            <a:r>
              <a:rPr lang="tr-TR" b="1" i="1" dirty="0">
                <a:solidFill>
                  <a:srgbClr val="333333"/>
                </a:solidFill>
                <a:latin typeface="PT Serif" panose="020A0603040505020204" pitchFamily="18" charset="-94"/>
              </a:rPr>
              <a:t>S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ay </a:t>
            </a:r>
            <a:r>
              <a:rPr lang="tr-TR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T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hat </a:t>
            </a:r>
            <a:r>
              <a:rPr lang="tr-TR" b="1" i="1" dirty="0">
                <a:solidFill>
                  <a:srgbClr val="333333"/>
                </a:solidFill>
                <a:latin typeface="PT Serif" panose="020A0603040505020204" pitchFamily="18" charset="-94"/>
              </a:rPr>
              <a:t>M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ay </a:t>
            </a:r>
            <a:r>
              <a:rPr lang="tr-TR" b="1" i="1" dirty="0">
                <a:solidFill>
                  <a:srgbClr val="333333"/>
                </a:solidFill>
                <a:latin typeface="PT Serif" panose="020A0603040505020204" pitchFamily="18" charset="-94"/>
              </a:rPr>
              <a:t>H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urt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 </a:t>
            </a:r>
            <a:r>
              <a:rPr lang="tr-TR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O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thers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.</a:t>
            </a:r>
            <a:endParaRPr lang="tr-TR" b="1" dirty="0"/>
          </a:p>
        </p:txBody>
      </p:sp>
      <p:pic>
        <p:nvPicPr>
          <p:cNvPr id="14338" name="Picture 2" descr="Cyberbullying: What is it and how to stop it | UNICEF">
            <a:extLst>
              <a:ext uri="{FF2B5EF4-FFF2-40B4-BE49-F238E27FC236}">
                <a16:creationId xmlns:a16="http://schemas.microsoft.com/office/drawing/2014/main" id="{D71AC9A7-A4CB-50A1-E773-D79FBD0B33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8204" y="2133600"/>
            <a:ext cx="6197417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494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C6EED2-B30B-D076-E8AE-3792078D8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Anyone </a:t>
            </a:r>
            <a:r>
              <a:rPr lang="tr-TR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C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an </a:t>
            </a:r>
            <a:r>
              <a:rPr lang="tr-TR" b="1" i="1" dirty="0">
                <a:solidFill>
                  <a:srgbClr val="333333"/>
                </a:solidFill>
                <a:latin typeface="PT Serif" panose="020A0603040505020204" pitchFamily="18" charset="-94"/>
              </a:rPr>
              <a:t>B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ecome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 </a:t>
            </a:r>
            <a:r>
              <a:rPr lang="tr-TR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A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 </a:t>
            </a:r>
            <a:r>
              <a:rPr lang="tr-TR" b="1" i="1" dirty="0">
                <a:solidFill>
                  <a:srgbClr val="333333"/>
                </a:solidFill>
                <a:latin typeface="PT Serif" panose="020A0603040505020204" pitchFamily="18" charset="-94"/>
              </a:rPr>
              <a:t>V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ictim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 </a:t>
            </a:r>
            <a:r>
              <a:rPr lang="tr-TR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O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f </a:t>
            </a:r>
            <a:r>
              <a:rPr lang="tr-TR" b="1" i="1" dirty="0">
                <a:solidFill>
                  <a:srgbClr val="333333"/>
                </a:solidFill>
                <a:latin typeface="PT Serif" panose="020A0603040505020204" pitchFamily="18" charset="-94"/>
              </a:rPr>
              <a:t>C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yberbullying</a:t>
            </a:r>
            <a:r>
              <a:rPr lang="en-US" b="1" i="1" dirty="0">
                <a:solidFill>
                  <a:srgbClr val="333333"/>
                </a:solidFill>
                <a:effectLst/>
                <a:latin typeface="PT Serif" panose="020A0603040505020204" pitchFamily="18" charset="-94"/>
              </a:rPr>
              <a:t>.</a:t>
            </a:r>
            <a:endParaRPr lang="tr-TR" b="1" dirty="0"/>
          </a:p>
        </p:txBody>
      </p:sp>
      <p:pic>
        <p:nvPicPr>
          <p:cNvPr id="15362" name="Picture 2" descr="Effects of Cyberbullying: What Parents &amp; Teenagers Need to Know | Social  Media Victim's Law Center">
            <a:extLst>
              <a:ext uri="{FF2B5EF4-FFF2-40B4-BE49-F238E27FC236}">
                <a16:creationId xmlns:a16="http://schemas.microsoft.com/office/drawing/2014/main" id="{E600F614-925B-21AE-048A-AAB00A9F95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982036"/>
            <a:ext cx="802506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92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C15A92-F211-FE55-EC20-53EBC5C0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latin typeface="Arial Black" panose="020B0A04020102020204" pitchFamily="34" charset="0"/>
              </a:rPr>
              <a:t>Thank</a:t>
            </a:r>
            <a:r>
              <a:rPr lang="tr-TR" b="1" dirty="0">
                <a:latin typeface="Arial Black" panose="020B0A04020102020204" pitchFamily="34" charset="0"/>
              </a:rPr>
              <a:t> </a:t>
            </a:r>
            <a:r>
              <a:rPr lang="tr-TR" b="1" dirty="0" err="1">
                <a:latin typeface="Arial Black" panose="020B0A04020102020204" pitchFamily="34" charset="0"/>
              </a:rPr>
              <a:t>You</a:t>
            </a:r>
            <a:r>
              <a:rPr lang="tr-TR" b="1" dirty="0">
                <a:latin typeface="Arial Black" panose="020B0A04020102020204" pitchFamily="34" charset="0"/>
              </a:rPr>
              <a:t> </a:t>
            </a:r>
            <a:r>
              <a:rPr lang="tr-TR" b="1" dirty="0" err="1">
                <a:latin typeface="Arial Black" panose="020B0A04020102020204" pitchFamily="34" charset="0"/>
              </a:rPr>
              <a:t>For</a:t>
            </a:r>
            <a:r>
              <a:rPr lang="tr-TR" b="1" dirty="0">
                <a:latin typeface="Arial Black" panose="020B0A04020102020204" pitchFamily="34" charset="0"/>
              </a:rPr>
              <a:t> </a:t>
            </a:r>
            <a:r>
              <a:rPr lang="tr-TR" b="1" dirty="0" err="1">
                <a:latin typeface="Arial Black" panose="020B0A04020102020204" pitchFamily="34" charset="0"/>
              </a:rPr>
              <a:t>Watching</a:t>
            </a:r>
            <a:r>
              <a:rPr lang="tr-TR" b="1" dirty="0">
                <a:latin typeface="Arial Black" panose="020B0A04020102020204" pitchFamily="34" charset="0"/>
              </a:rPr>
              <a:t>!</a:t>
            </a:r>
          </a:p>
        </p:txBody>
      </p:sp>
      <p:pic>
        <p:nvPicPr>
          <p:cNvPr id="16386" name="Picture 2" descr="How can cyberbullying be prevented? - Quora">
            <a:extLst>
              <a:ext uri="{FF2B5EF4-FFF2-40B4-BE49-F238E27FC236}">
                <a16:creationId xmlns:a16="http://schemas.microsoft.com/office/drawing/2014/main" id="{1049024A-CA27-FB81-9A1A-073B9D71B4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1207" y="2133600"/>
            <a:ext cx="4891411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79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A395B8-6582-2558-36AD-DDD63DB2B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latin typeface="Arial Black" panose="020B0A04020102020204" pitchFamily="34" charset="0"/>
              </a:rPr>
              <a:t>What</a:t>
            </a:r>
            <a:r>
              <a:rPr lang="tr-TR" b="1" dirty="0">
                <a:latin typeface="Arial Black" panose="020B0A04020102020204" pitchFamily="34" charset="0"/>
              </a:rPr>
              <a:t> Is </a:t>
            </a:r>
            <a:r>
              <a:rPr lang="tr-TR" b="1" dirty="0" err="1">
                <a:latin typeface="Arial Black" panose="020B0A04020102020204" pitchFamily="34" charset="0"/>
              </a:rPr>
              <a:t>Cyberbullying</a:t>
            </a:r>
            <a:r>
              <a:rPr lang="tr-TR" b="1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BE92AD0E-0425-E0BE-9455-DE3F6B5D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58853" cy="4351338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Cyberbullying is bullying with the use of digital technologies. </a:t>
            </a:r>
            <a:endParaRPr lang="tr-TR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It can take place on social media, messaging platforms, gaming platforms and mobile phones. </a:t>
            </a:r>
            <a:endParaRPr lang="tr-TR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It is repeated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behaviour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aimed at scaring, angering or shaming those who are targeted.</a:t>
            </a:r>
            <a:endParaRPr lang="tr-TR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D0CBAE6-A035-8C4A-86B3-C61D08CAC71F}"/>
              </a:ext>
            </a:extLst>
          </p:cNvPr>
          <p:cNvSpPr txBox="1"/>
          <p:nvPr/>
        </p:nvSpPr>
        <p:spPr>
          <a:xfrm>
            <a:off x="10796117" y="2519182"/>
            <a:ext cx="1395883" cy="295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1029" name="Picture 5" descr="First international day against violence, bullying and cyberbullying -  Vatican News">
            <a:extLst>
              <a:ext uri="{FF2B5EF4-FFF2-40B4-BE49-F238E27FC236}">
                <a16:creationId xmlns:a16="http://schemas.microsoft.com/office/drawing/2014/main" id="{74096A0F-6BB9-53C5-7495-3E5609E2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274" y="1961146"/>
            <a:ext cx="2858000" cy="310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49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2012FD-0902-3851-D7B9-86561ACC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latin typeface="Arial Black" panose="020B0A04020102020204" pitchFamily="34" charset="0"/>
              </a:rPr>
              <a:t>The</a:t>
            </a:r>
            <a:r>
              <a:rPr lang="tr-TR" b="1" dirty="0">
                <a:latin typeface="Arial Black" panose="020B0A04020102020204" pitchFamily="34" charset="0"/>
              </a:rPr>
              <a:t> </a:t>
            </a:r>
            <a:r>
              <a:rPr lang="tr-TR" b="1" dirty="0" err="1">
                <a:latin typeface="Arial Black" panose="020B0A04020102020204" pitchFamily="34" charset="0"/>
              </a:rPr>
              <a:t>Examples</a:t>
            </a:r>
            <a:r>
              <a:rPr lang="tr-TR" b="1" dirty="0">
                <a:latin typeface="Arial Black" panose="020B0A04020102020204" pitchFamily="34" charset="0"/>
              </a:rPr>
              <a:t> Of </a:t>
            </a:r>
            <a:r>
              <a:rPr lang="tr-TR" b="1" dirty="0" err="1">
                <a:latin typeface="Arial Black" panose="020B0A04020102020204" pitchFamily="34" charset="0"/>
              </a:rPr>
              <a:t>Cyberbullying</a:t>
            </a:r>
            <a:endParaRPr lang="tr-TR" b="1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2973AB-2C57-B1E6-BD22-29A107D42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99484" cy="4351338"/>
          </a:xfrm>
        </p:spPr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Examples include: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spreading lies about or posting embarrassing photos of someone on social media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sending hurtful messages or threats via messaging platforms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impersonating someone and sending mean messages to others on their behalf.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AD65B2F-E233-D46A-6B22-2B97B383C628}"/>
              </a:ext>
            </a:extLst>
          </p:cNvPr>
          <p:cNvSpPr txBox="1"/>
          <p:nvPr/>
        </p:nvSpPr>
        <p:spPr>
          <a:xfrm>
            <a:off x="11032958" y="26768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pic>
        <p:nvPicPr>
          <p:cNvPr id="2050" name="Picture 2" descr="4,930 Cyber Bullying Stock Photos and Images - 123RF">
            <a:extLst>
              <a:ext uri="{FF2B5EF4-FFF2-40B4-BE49-F238E27FC236}">
                <a16:creationId xmlns:a16="http://schemas.microsoft.com/office/drawing/2014/main" id="{C95F1042-FAD3-F47B-AD3B-579503AEB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16" y="1825625"/>
            <a:ext cx="4489283" cy="42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3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5D2A87-95AB-5DC2-D0B7-DB99D80F0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389" y="624110"/>
            <a:ext cx="983222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Am I being bullied online? </a:t>
            </a:r>
            <a:br>
              <a:rPr lang="tr-TR" sz="40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</a:br>
            <a:r>
              <a:rPr lang="tr-TR" sz="40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How do I </a:t>
            </a:r>
            <a:r>
              <a:rPr lang="tr-TR" sz="4000" b="0" i="0" dirty="0" err="1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Know</a:t>
            </a:r>
            <a:r>
              <a:rPr lang="tr-TR" sz="40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?</a:t>
            </a:r>
            <a:endParaRPr lang="tr-TR" sz="4000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B90588-64A7-993E-76A0-7B9A12774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97116" cy="4351338"/>
          </a:xfrm>
        </p:spPr>
        <p:txBody>
          <a:bodyPr/>
          <a:lstStyle/>
          <a:p>
            <a:pPr marL="0" indent="0" algn="l">
              <a:buNone/>
            </a:pPr>
            <a:endParaRPr lang="tr-TR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r>
              <a:rPr lang="tr-T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 you feel hurt or think others are laughing at you instead of with you, then the joke has gone too far. </a:t>
            </a:r>
            <a:endParaRPr lang="tr-TR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If it continues even after you’ve asked the person to stop and you are still feeling upset about it, then this could be bullying.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EBCF681-1DAA-FC02-6710-D71B41CBA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636" y="2126415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23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51F040-3F45-3AEE-77E7-19444BAF1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What are the effects of cyberbullying?</a:t>
            </a: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F5C6AB-45AA-B7C3-8A65-4D79C00A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4926" cy="4351338"/>
          </a:xfrm>
        </p:spPr>
        <p:txBody>
          <a:bodyPr/>
          <a:lstStyle/>
          <a:p>
            <a:pPr marL="0" indent="0">
              <a:buNone/>
            </a:pPr>
            <a:endParaRPr lang="tr-TR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When bullying happens online it can feel as if you’re being attacked everywhere, even inside your own home. </a:t>
            </a:r>
            <a:endParaRPr lang="tr-TR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It can seem like there’s no escape. </a:t>
            </a:r>
            <a:endParaRPr lang="tr-TR" dirty="0"/>
          </a:p>
        </p:txBody>
      </p:sp>
      <p:pic>
        <p:nvPicPr>
          <p:cNvPr id="4098" name="Picture 2" descr="Premium Vector | Cyberbullying in social network. flat concept illustration">
            <a:extLst>
              <a:ext uri="{FF2B5EF4-FFF2-40B4-BE49-F238E27FC236}">
                <a16:creationId xmlns:a16="http://schemas.microsoft.com/office/drawing/2014/main" id="{5C3392C4-5BE1-BF78-A788-4D17EF097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98899"/>
            <a:ext cx="4991067" cy="40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6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8D2B18-E9B5-9E95-D4C8-12BC1C9D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What are the effects of cyberbullying?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210254-5369-5E99-6D68-1DE36D799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79958" cy="4351338"/>
          </a:xfrm>
        </p:spPr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The effects can last a long time and affect a person in many ways: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Mentally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— feeling upset, embarrassed, stupid, even angry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Emotionally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— feeling ashamed or losing interest in the things you love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Physically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— tired (loss of sleep), or experiencing symptoms like stomach aches and headaches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122" name="Picture 2" descr="圖片">
            <a:extLst>
              <a:ext uri="{FF2B5EF4-FFF2-40B4-BE49-F238E27FC236}">
                <a16:creationId xmlns:a16="http://schemas.microsoft.com/office/drawing/2014/main" id="{FAE38D3F-EEC8-A617-2533-9E579BF5A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t="23162" r="9629"/>
          <a:stretch/>
        </p:blipFill>
        <p:spPr bwMode="auto">
          <a:xfrm>
            <a:off x="7303169" y="1851777"/>
            <a:ext cx="3958831" cy="375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7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6AA07C-D0E7-72E5-335D-3ABEF84B6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>
                <a:latin typeface="Arial Black" panose="020B0A04020102020204" pitchFamily="34" charset="0"/>
              </a:rPr>
              <a:t>Why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Don’t</a:t>
            </a:r>
            <a:r>
              <a:rPr lang="tr-TR" dirty="0">
                <a:latin typeface="Arial Black" panose="020B0A04020102020204" pitchFamily="34" charset="0"/>
              </a:rPr>
              <a:t> Kids Report </a:t>
            </a:r>
            <a:r>
              <a:rPr lang="tr-TR" dirty="0" err="1">
                <a:latin typeface="Arial Black" panose="020B0A04020102020204" pitchFamily="34" charset="0"/>
              </a:rPr>
              <a:t>Cyberbullying</a:t>
            </a:r>
            <a:r>
              <a:rPr lang="tr-TR" dirty="0"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8194" name="Picture 2" descr="graphic that show why kids don't tell their parents about cyberbullying">
            <a:extLst>
              <a:ext uri="{FF2B5EF4-FFF2-40B4-BE49-F238E27FC236}">
                <a16:creationId xmlns:a16="http://schemas.microsoft.com/office/drawing/2014/main" id="{C20E2028-2414-6C00-FB2A-0CA767AE36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 b="70740"/>
          <a:stretch/>
        </p:blipFill>
        <p:spPr bwMode="auto">
          <a:xfrm>
            <a:off x="2129590" y="2009273"/>
            <a:ext cx="7423484" cy="368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109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A04A94-50CD-DCEC-ED59-42350145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>
                <a:latin typeface="Arial Black" panose="020B0A04020102020204" pitchFamily="34" charset="0"/>
              </a:rPr>
              <a:t>Why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Don’t</a:t>
            </a:r>
            <a:r>
              <a:rPr lang="tr-TR" dirty="0">
                <a:latin typeface="Arial Black" panose="020B0A04020102020204" pitchFamily="34" charset="0"/>
              </a:rPr>
              <a:t> Kids Report </a:t>
            </a:r>
            <a:r>
              <a:rPr lang="tr-TR" dirty="0" err="1">
                <a:latin typeface="Arial Black" panose="020B0A04020102020204" pitchFamily="34" charset="0"/>
              </a:rPr>
              <a:t>Cyberbullying</a:t>
            </a:r>
            <a:r>
              <a:rPr lang="tr-TR" dirty="0">
                <a:latin typeface="Arial Black" panose="020B0A04020102020204" pitchFamily="34" charset="0"/>
              </a:rPr>
              <a:t>?</a:t>
            </a:r>
            <a:endParaRPr lang="tr-TR" dirty="0"/>
          </a:p>
        </p:txBody>
      </p:sp>
      <p:pic>
        <p:nvPicPr>
          <p:cNvPr id="9218" name="Picture 2" descr="graphic that show why kids don't tell their parents about cyberbullying">
            <a:extLst>
              <a:ext uri="{FF2B5EF4-FFF2-40B4-BE49-F238E27FC236}">
                <a16:creationId xmlns:a16="http://schemas.microsoft.com/office/drawing/2014/main" id="{BA640B68-659E-C608-CEB6-4768F60D50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6" b="54027"/>
          <a:stretch/>
        </p:blipFill>
        <p:spPr bwMode="auto">
          <a:xfrm>
            <a:off x="1227221" y="1937084"/>
            <a:ext cx="9613232" cy="405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60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A04A94-50CD-DCEC-ED59-42350145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>
                <a:latin typeface="Arial Black" panose="020B0A04020102020204" pitchFamily="34" charset="0"/>
              </a:rPr>
              <a:t>Why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Don’t</a:t>
            </a:r>
            <a:r>
              <a:rPr lang="tr-TR" dirty="0">
                <a:latin typeface="Arial Black" panose="020B0A04020102020204" pitchFamily="34" charset="0"/>
              </a:rPr>
              <a:t> Kids Report </a:t>
            </a:r>
            <a:r>
              <a:rPr lang="tr-TR" dirty="0" err="1">
                <a:latin typeface="Arial Black" panose="020B0A04020102020204" pitchFamily="34" charset="0"/>
              </a:rPr>
              <a:t>Cyberbullying</a:t>
            </a:r>
            <a:r>
              <a:rPr lang="tr-TR" dirty="0">
                <a:latin typeface="Arial Black" panose="020B0A04020102020204" pitchFamily="34" charset="0"/>
              </a:rPr>
              <a:t>?</a:t>
            </a:r>
            <a:endParaRPr lang="tr-TR" dirty="0"/>
          </a:p>
        </p:txBody>
      </p:sp>
      <p:pic>
        <p:nvPicPr>
          <p:cNvPr id="10242" name="Picture 2" descr="graphic that show why kids don't tell their parents about cyberbullying">
            <a:extLst>
              <a:ext uri="{FF2B5EF4-FFF2-40B4-BE49-F238E27FC236}">
                <a16:creationId xmlns:a16="http://schemas.microsoft.com/office/drawing/2014/main" id="{0F7E4E4C-5A8C-ED2F-0F79-BF5F0BCE3B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2" b="35502"/>
          <a:stretch/>
        </p:blipFill>
        <p:spPr bwMode="auto">
          <a:xfrm>
            <a:off x="1275347" y="1864895"/>
            <a:ext cx="9095874" cy="428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859503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172</TotalTime>
  <Words>452</Words>
  <Application>Microsoft Office PowerPoint</Application>
  <PresentationFormat>Geniş ekran</PresentationFormat>
  <Paragraphs>38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Century Gothic</vt:lpstr>
      <vt:lpstr>PT Serif</vt:lpstr>
      <vt:lpstr>Roboto</vt:lpstr>
      <vt:lpstr>Wingdings 3</vt:lpstr>
      <vt:lpstr>Duman</vt:lpstr>
      <vt:lpstr>NEW DANGER FOR THE YOUTH</vt:lpstr>
      <vt:lpstr>What Is Cyberbullying?</vt:lpstr>
      <vt:lpstr>The Examples Of Cyberbullying</vt:lpstr>
      <vt:lpstr>Am I being bullied online?  How do I Know?</vt:lpstr>
      <vt:lpstr>What are the effects of cyberbullying?</vt:lpstr>
      <vt:lpstr>What are the effects of cyberbullying?</vt:lpstr>
      <vt:lpstr>Why Don’t Kids Report Cyberbullying?</vt:lpstr>
      <vt:lpstr>Why Don’t Kids Report Cyberbullying?</vt:lpstr>
      <vt:lpstr>Why Don’t Kids Report Cyberbullying?</vt:lpstr>
      <vt:lpstr>Why Don’t Kids Report Cyberbullying?</vt:lpstr>
      <vt:lpstr>Why Don’t Kids Report Cyberbullying?</vt:lpstr>
      <vt:lpstr> What Should I Do If Someone Is Bullying Me Online?  </vt:lpstr>
      <vt:lpstr> For Bullying To Stop, It Needs To Be Identified And Reporting It Is Key. </vt:lpstr>
      <vt:lpstr>We Need To Be Thoughtful About What We Share Or Say That May Hurt Others.</vt:lpstr>
      <vt:lpstr>Anyone Can Become A Victim Of Cyberbullying.</vt:lpstr>
      <vt:lpstr>Thank You For Watching!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DANGER FOR THE YOUTH</dc:title>
  <dc:creator>ayse bozdag</dc:creator>
  <cp:lastModifiedBy>ayse bozdag</cp:lastModifiedBy>
  <cp:revision>2</cp:revision>
  <dcterms:created xsi:type="dcterms:W3CDTF">2022-06-04T09:50:15Z</dcterms:created>
  <dcterms:modified xsi:type="dcterms:W3CDTF">2022-06-04T12:42:34Z</dcterms:modified>
</cp:coreProperties>
</file>